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EB Garamond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BGaramo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BGaramond-italic.fntdata"/><Relationship Id="rId30" Type="http://schemas.openxmlformats.org/officeDocument/2006/relationships/font" Target="fonts/EBGaramon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EBGaramon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75166b6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75166b6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75166b676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75166b676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5166b676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75166b676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75166b676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75166b676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5166b676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75166b676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75166b67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75166b67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75166b67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75166b67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75166b676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75166b676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75166b676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75166b676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75166b676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75166b676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740f2d3b1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740f2d3b1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75166b676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75166b676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75166b67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75166b67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75166b676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75166b676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75166b676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75166b67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75166b676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75166b676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4c550564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84c550564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4c5505643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4c5505643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4c5505643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4c5505643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75166b676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75166b676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4c550564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4c550564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75166b6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75166b6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linkedin.com/pulse/actor-critic-approach-why-can-used-maximize-your-portfolio-bhatia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444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Stock </a:t>
            </a:r>
            <a:r>
              <a:rPr lang="en" sz="4500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Trading Bot with Reinforcement learning</a:t>
            </a:r>
            <a:endParaRPr sz="4500">
              <a:solidFill>
                <a:srgbClr val="EFEFE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891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Mohdi Habibi (010302851)</a:t>
            </a:r>
            <a:endParaRPr sz="14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Rakesh Amireddy (013858871)</a:t>
            </a:r>
            <a:endParaRPr sz="14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Thasleem Tajudeen (014544907)</a:t>
            </a:r>
            <a:endParaRPr sz="14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225" y="2474625"/>
            <a:ext cx="5098176" cy="241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Tested results on Goog 2019 data and aapl 2019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Starting Portfolio value : $30k</a:t>
            </a:r>
            <a:endParaRPr sz="14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Have 15.0 goog, Have 6.0 aapl and $14k cash. selling profit: $4.7k Total portfolio value: $37k</a:t>
            </a:r>
            <a:endParaRPr sz="14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62" y="1447325"/>
            <a:ext cx="8800675" cy="3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135700" y="217150"/>
            <a:ext cx="86967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DQN Approach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936425"/>
            <a:ext cx="8520600" cy="4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arabicPeriod"/>
            </a:pPr>
            <a:r>
              <a:rPr lang="en" sz="14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Initialize replay memory capacity</a:t>
            </a:r>
            <a:endParaRPr sz="14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arabicPeriod"/>
            </a:pPr>
            <a:r>
              <a:rPr lang="en" sz="14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Initialize the network with random weights</a:t>
            </a:r>
            <a:endParaRPr sz="14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arabicPeriod"/>
            </a:pPr>
            <a:r>
              <a:rPr lang="en" sz="14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For each episode:</a:t>
            </a:r>
            <a:endParaRPr sz="14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alphaLcPeriod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Initialize the starting state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alphaLcPeriod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For each time step: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romanLcPeriod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Select an action Via exploration or exploitation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romanLcPeriod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Execute selected action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romanLcPeriod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Observe reward and next state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romanLcPeriod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Store experience in replay memory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romanLcPeriod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Train the agent using experience replay after specific batch size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romanLcPeriod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Sample random batch from replay memory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romanLcPeriod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Estimate Q-values based on current state and approximate target Q-values using deep q-learning equation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romanLcPeriod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Calculate loss between output Q-values and target Q-values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EB Garamond"/>
              <a:buAutoNum type="romanLcPeriod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Gradient descent updates weights in the policy network to minimize loss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00" y="602650"/>
            <a:ext cx="7369174" cy="44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203575" y="108575"/>
            <a:ext cx="29043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Deep Q-Network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64425"/>
            <a:ext cx="3596375" cy="23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4500" y="150925"/>
            <a:ext cx="4495501" cy="268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06650"/>
            <a:ext cx="8506049" cy="208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135700" y="81425"/>
            <a:ext cx="32841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DQN Training Results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DQN Test Results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25" y="1017725"/>
            <a:ext cx="4706201" cy="393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502" y="1017725"/>
            <a:ext cx="3589798" cy="393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DDQN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DDQN is a multi-layered neural network that for a given state s outputs a vector of action values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Important parts are use of a target network, and the use of experience replay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Target network parameters the same as online network but updated every n steps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Observed transitions are stored for some time and sampled randomly in mini batches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Max in DQN can cause overestimation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Two value functions are learned by assigning each experience randomly to update one of the two value functions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One set of weights is used to determine the greedy policy and the other to determine its value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075" y="4063750"/>
            <a:ext cx="5609650" cy="5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Our DDQN Setup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Same state space used across all implementations to have a fair comparison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Queue with 10000 max space for experience replay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Gama 0.95 affinity for long term reward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Start epsilon with value 1 and decay gradually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Agent starts with high randomness in acting in the initial episodes 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Target model is updated to online model every 1000 iterations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2 NN in DDQN helps model to make better prediction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Online model predict the action value for a given state and the target model evaluate how 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DDQN 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Pseudocode</a:t>
            </a: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78" y="1226428"/>
            <a:ext cx="6534850" cy="33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DDQN Training Results Single Stock (Google)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45100"/>
            <a:ext cx="4867753" cy="1455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0900" y="1668900"/>
            <a:ext cx="3321400" cy="219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843475"/>
            <a:ext cx="4867747" cy="143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DDQN Training Results Double Stock (Google and Apple)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5827"/>
            <a:ext cx="4662226" cy="181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0400" y="1338722"/>
            <a:ext cx="2453126" cy="15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567" y="3160138"/>
            <a:ext cx="2372787" cy="158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761" y="3231589"/>
            <a:ext cx="4692103" cy="14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Introduction</a:t>
            </a:r>
            <a:endParaRPr>
              <a:solidFill>
                <a:srgbClr val="EFEFE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Stock trading plays very important role in the growth of industry and overall economy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It is very challenging to come up with optimal trading strategy in such a dynamic environment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RL makes sense for financial market because the</a:t>
            </a: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 data is all time series and the trading environment can be described as Markov Decision Process 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Since </a:t>
            </a: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we don't know about other agents and their actions, we have a </a:t>
            </a: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 partially observable MDP, where we consider ourselves as the only agent.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Char char="●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We focus on three different techniques </a:t>
            </a: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namely DQN, DDQN and Actor-Critic and compare the results in terms of selling profit and end portfolio valu</a:t>
            </a: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e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DDQN Results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300" y="1017725"/>
            <a:ext cx="4107950" cy="185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300" y="3625519"/>
            <a:ext cx="429010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 rot="-5400000">
            <a:off x="5638075" y="3217700"/>
            <a:ext cx="13707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&lt;&lt;&lt;&lt;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4363350" y="4242150"/>
            <a:ext cx="4290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Results for 2 stock portfolio: </a:t>
            </a:r>
            <a:endParaRPr sz="12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$29K starting portfolio</a:t>
            </a:r>
            <a:endParaRPr sz="12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$33K ending portfolio</a:t>
            </a:r>
            <a:endParaRPr sz="12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8" y="3070150"/>
            <a:ext cx="3836051" cy="1128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017725"/>
            <a:ext cx="3836050" cy="1350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2"/>
          <p:cNvSpPr txBox="1"/>
          <p:nvPr/>
        </p:nvSpPr>
        <p:spPr>
          <a:xfrm>
            <a:off x="374375" y="4242150"/>
            <a:ext cx="42900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Results for 1 stock portfolio: </a:t>
            </a:r>
            <a:endParaRPr sz="12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$26K starting portfolio</a:t>
            </a:r>
            <a:endParaRPr sz="12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$29K ending portfolio</a:t>
            </a:r>
            <a:endParaRPr sz="12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 rot="-5400000">
            <a:off x="1325225" y="2707925"/>
            <a:ext cx="13707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&lt;&lt;&lt;&lt;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Conclusion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152475"/>
            <a:ext cx="8520600" cy="3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Though the three implementations can’t be compared exactly in terms of the parameters, understood that DQN overestimates the Q-value as it always choose max q value for the future states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DDQN solves the overestimate problem by using another layer of neural network and predicts the best action to make better decision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Running two neural network at the same time takes significant amount of time at training step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It took longer to train with DQN and DDQN because of the replay buffer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 It is clear that for this stock trading environment Actor - Critic is efficient - it learns on policy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EB Garamond"/>
              <a:buChar char="●"/>
            </a:pPr>
            <a:r>
              <a:rPr lang="en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The future enhancement would be to consider more factors such as other agents and finance news headings to predict stock trend</a:t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References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Van Hasselt, Hado &amp; Guez, Arthur &amp; Silver, David. (2015). Deep Reinforcement Learning with Double Q-learning. </a:t>
            </a:r>
            <a:endParaRPr sz="15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CCCCCC"/>
                </a:solidFill>
                <a:uFill>
                  <a:noFill/>
                </a:uFill>
                <a:latin typeface="EB Garamond"/>
                <a:ea typeface="EB Garamond"/>
                <a:cs typeface="EB Garamond"/>
                <a:sym typeface="EB Garamond"/>
                <a:hlinkClick r:id="rId3"/>
              </a:rPr>
              <a:t>An Actor-Critic Approach and why it might be useful to maximize your portfolio returns</a:t>
            </a:r>
            <a:endParaRPr sz="15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100"/>
              <a:t>Thank You!</a:t>
            </a:r>
            <a:endParaRPr sz="4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025" y="577325"/>
            <a:ext cx="4926450" cy="448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57450" y="65600"/>
            <a:ext cx="322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Data Set</a:t>
            </a:r>
            <a:endParaRPr sz="2800">
              <a:solidFill>
                <a:srgbClr val="EFEFE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20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Problem Formulation</a:t>
            </a:r>
            <a:endParaRPr>
              <a:solidFill>
                <a:srgbClr val="EFEFE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688775"/>
            <a:ext cx="8520600" cy="44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State (Observation Space) </a:t>
            </a:r>
            <a:endParaRPr sz="1300">
              <a:solidFill>
                <a:srgbClr val="EFEFE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 [nstock1, cash in hand, next opening price s1, portfolio value, past 5-day average] </a:t>
            </a:r>
            <a:endParaRPr sz="13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Actions</a:t>
            </a:r>
            <a:r>
              <a:rPr lang="en" sz="13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							</a:t>
            </a:r>
            <a:r>
              <a:rPr lang="en" sz="1300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Rewards</a:t>
            </a:r>
            <a:r>
              <a:rPr lang="en" sz="13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sz="13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Buy (0)							+1 - If buying for less than previous buy</a:t>
            </a:r>
            <a:endParaRPr sz="13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Sell (1)								+1 - If selling for more than bought price</a:t>
            </a:r>
            <a:endParaRPr sz="13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Hold (2)							+1 - end of the series is reached</a:t>
            </a:r>
            <a:endParaRPr sz="13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4114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  0 - for all other actions</a:t>
            </a:r>
            <a:endParaRPr sz="13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Done</a:t>
            </a:r>
            <a:endParaRPr sz="1300">
              <a:solidFill>
                <a:srgbClr val="EFEFE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If  end of the time series is reached						Starting cash - 6000</a:t>
            </a:r>
            <a:endParaRPr sz="13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Bankrupted									Starting shares - 20</a:t>
            </a:r>
            <a:endParaRPr sz="13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300"/>
              <a:buFont typeface="EB Garamond"/>
              <a:buChar char="●"/>
            </a:pPr>
            <a:r>
              <a:rPr lang="en" sz="13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Sold more than have		</a:t>
            </a:r>
            <a:endParaRPr sz="13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Bot can buy or sell only one stock at a given timestamp</a:t>
            </a:r>
            <a:endParaRPr sz="13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EB Garamond"/>
                <a:ea typeface="EB Garamond"/>
                <a:cs typeface="EB Garamond"/>
                <a:sym typeface="EB Garamond"/>
              </a:rPr>
              <a:t>Actor - Critic</a:t>
            </a:r>
            <a:endParaRPr>
              <a:solidFill>
                <a:srgbClr val="EFEFE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089850"/>
            <a:ext cx="8520600" cy="38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The Actor - Critic approach leverages the advantages of both policy based and value based  RL approach</a:t>
            </a:r>
            <a:endParaRPr sz="15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The actor network controls how our agent behaves. (Policy)</a:t>
            </a:r>
            <a:endParaRPr sz="15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The critic network, on the other hand, reacts to what the actor-network does. (Value)</a:t>
            </a:r>
            <a:endParaRPr sz="15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500"/>
              <a:buFont typeface="EB Garamond"/>
              <a:buChar char="●"/>
            </a:pPr>
            <a:r>
              <a:rPr lang="en" sz="15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The learning is on - policy</a:t>
            </a:r>
            <a:endParaRPr sz="15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588" y="2571738"/>
            <a:ext cx="385762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Actor - critic Pseudocode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017725"/>
            <a:ext cx="8520600" cy="4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AutoNum type="arabicPeriod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For 1..n episodes :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AutoNum type="alphaLcPeriod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Until done : 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AutoNum type="romanLcPeriod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Run the current state through the network   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AutoNum type="romanLcPeriod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That outputs: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  		   a set of "probabilities" for each action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     		   a value for how good the state is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AutoNum type="alphaLcPeriod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Sample from those probabilities to pick an action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AutoNum type="alphaLcPeriod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That will return next_state, action, reward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AutoNum type="alphaLcPeriod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 Adjust each saved reward by the value of the terminal state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AutoNum type="alphaLcPeriod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 discounted by gamma each timestep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AutoNum type="alphaLcPeriod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Loss  =  -(The log probability of the action  * advantage)+   The value of that action compared to expected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EB Garamond"/>
              <a:buAutoNum type="alphaLcPeriod"/>
            </a:pPr>
            <a:r>
              <a:rPr lang="en" sz="16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 Propagate the loss back and adjust network parameters</a:t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Sample run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50" y="1017725"/>
            <a:ext cx="5419725" cy="37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Training on Goog - 2010 - 2017 data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575" y="1202450"/>
            <a:ext cx="2408600" cy="15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400" y="2982480"/>
            <a:ext cx="2392950" cy="163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4950" y="1217225"/>
            <a:ext cx="2392950" cy="15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7125" y="3012025"/>
            <a:ext cx="2408600" cy="1605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B Garamond"/>
                <a:ea typeface="EB Garamond"/>
                <a:cs typeface="EB Garamond"/>
                <a:sym typeface="EB Garamond"/>
              </a:rPr>
              <a:t>Tested results on Goog 2019 data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8" name="Google Shape;108;p21"/>
          <p:cNvSpPr txBox="1"/>
          <p:nvPr/>
        </p:nvSpPr>
        <p:spPr>
          <a:xfrm>
            <a:off x="438975" y="445025"/>
            <a:ext cx="8600100" cy="9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CCCC"/>
                </a:solidFill>
                <a:latin typeface="EB Garamond"/>
                <a:ea typeface="EB Garamond"/>
                <a:cs typeface="EB Garamond"/>
                <a:sym typeface="EB Garamond"/>
              </a:rPr>
              <a:t>Starting Portfolio value : $26k ,  Have 17.0 shares and $8.7k  cash. selling profit: $4.9k, Total portfolio value: $31k</a:t>
            </a:r>
            <a:endParaRPr sz="1500"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CCCC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00" y="1623224"/>
            <a:ext cx="8192999" cy="32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